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63668022132411"/>
          <c:y val="0.3801942433443502"/>
          <c:w val="0.28753107495402613"/>
          <c:h val="0.5619228862006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8A-4D6A-B946-738A53055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8A-4D6A-B946-738A53055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8A-4D6A-B946-738A53055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68A-4D6A-B946-738A5305553B}"/>
              </c:ext>
            </c:extLst>
          </c:dPt>
          <c:dLbls>
            <c:dLbl>
              <c:idx val="0"/>
              <c:layout>
                <c:manualLayout>
                  <c:x val="0.25608628225391433"/>
                  <c:y val="-0.23906248529389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hetsarath OT" panose="02000500000000020004" pitchFamily="2" charset="0"/>
                        <a:ea typeface="+mn-ea"/>
                        <a:cs typeface="Phetsarath OT" panose="02000500000000020004" pitchFamily="2" charset="0"/>
                      </a:defRPr>
                    </a:pPr>
                    <a:fld id="{1D32E1E5-FA0F-4F4B-9343-261D72425453}" type="CATEGORYNAME">
                      <a:rPr lang="lo-LA" sz="200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defRPr>
                      </a:pPr>
                      <a:t>[CATEGORY NAME]</a:t>
                    </a:fld>
                    <a:r>
                      <a:rPr lang="lo-LA" sz="20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, </a:t>
                    </a:r>
                    <a:r>
                      <a:rPr lang="lo-LA" sz="2000" baseline="0" dirty="0" smtClean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5 ແຫ່ງ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Phetsarath OT" panose="02000500000000020004" pitchFamily="2" charset="0"/>
                      <a:ea typeface="+mn-ea"/>
                      <a:cs typeface="Phetsarath OT" panose="02000500000000020004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8A-4D6A-B946-738A5305553B}"/>
                </c:ext>
                <c:ext xmlns:c15="http://schemas.microsoft.com/office/drawing/2012/chart" uri="{CE6537A1-D6FC-4f65-9D91-7224C49458BB}">
                  <c15:layout>
                    <c:manualLayout>
                      <c:w val="0.29565707844172806"/>
                      <c:h val="0.125601554773526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333801670971568"/>
                  <c:y val="0.147656333190432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hetsarath OT" panose="02000500000000020004" pitchFamily="2" charset="0"/>
                        <a:ea typeface="+mn-ea"/>
                        <a:cs typeface="Phetsarath OT" panose="02000500000000020004" pitchFamily="2" charset="0"/>
                      </a:defRPr>
                    </a:pPr>
                    <a:fld id="{EEFCC095-9CB0-41CB-BD69-C3BFFDD230A0}" type="CATEGORYNAME">
                      <a:rPr lang="lo-LA" sz="200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defRPr>
                      </a:pPr>
                      <a:t>[CATEGORY NAME]</a:t>
                    </a:fld>
                    <a:r>
                      <a:rPr lang="lo-LA" sz="20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, </a:t>
                    </a:r>
                    <a:r>
                      <a:rPr lang="lo-LA" sz="2000" baseline="0" dirty="0" smtClean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20 </a:t>
                    </a:r>
                    <a:r>
                      <a:rPr lang="lo-LA" sz="20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ແຫ່ງ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Phetsarath OT" panose="02000500000000020004" pitchFamily="2" charset="0"/>
                      <a:ea typeface="+mn-ea"/>
                      <a:cs typeface="Phetsarath OT" panose="02000500000000020004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8A-4D6A-B946-738A5305553B}"/>
                </c:ext>
                <c:ext xmlns:c15="http://schemas.microsoft.com/office/drawing/2012/chart" uri="{CE6537A1-D6FC-4f65-9D91-7224C49458BB}">
                  <c15:layout>
                    <c:manualLayout>
                      <c:w val="0.33334570382327461"/>
                      <c:h val="0.184886799650172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7015115038946269"/>
                  <c:y val="5.1562496828094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hetsarath OT" panose="02000500000000020004" pitchFamily="2" charset="0"/>
                        <a:ea typeface="+mn-ea"/>
                        <a:cs typeface="Phetsarath OT" panose="02000500000000020004" pitchFamily="2" charset="0"/>
                      </a:defRPr>
                    </a:pPr>
                    <a:fld id="{C3565866-6F28-40E4-9984-582C9B0852B6}" type="CATEGORYNAME">
                      <a:rPr lang="lo-LA" sz="2000" smtClean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defRPr>
                      </a:pPr>
                      <a:t>[CATEGORY NAME]</a:t>
                    </a:fld>
                    <a:r>
                      <a:rPr lang="lo-LA" sz="2000" baseline="0" dirty="0" smtClean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2 </a:t>
                    </a:r>
                    <a:r>
                      <a:rPr lang="lo-LA" sz="20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ແຫ່ງ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Phetsarath OT" panose="02000500000000020004" pitchFamily="2" charset="0"/>
                      <a:ea typeface="+mn-ea"/>
                      <a:cs typeface="Phetsarath OT" panose="02000500000000020004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8A-4D6A-B946-738A5305553B}"/>
                </c:ext>
                <c:ext xmlns:c15="http://schemas.microsoft.com/office/drawing/2012/chart" uri="{CE6537A1-D6FC-4f65-9D91-7224C49458BB}">
                  <c15:layout>
                    <c:manualLayout>
                      <c:w val="0.32098398570709935"/>
                      <c:h val="0.155203115452564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1442631289203354"/>
                  <c:y val="-0.214453111807756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Phetsarath OT" panose="02000500000000020004" pitchFamily="2" charset="0"/>
                        <a:ea typeface="+mn-ea"/>
                        <a:cs typeface="Phetsarath OT" panose="02000500000000020004" pitchFamily="2" charset="0"/>
                      </a:defRPr>
                    </a:pPr>
                    <a:fld id="{28783EF1-C61D-43AB-9E2D-737EA495017E}" type="CATEGORYNAME">
                      <a:rPr lang="lo-LA" sz="200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Phetsarath OT" panose="02000500000000020004" pitchFamily="2" charset="0"/>
                          <a:cs typeface="Phetsarath OT" panose="02000500000000020004" pitchFamily="2" charset="0"/>
                        </a:defRPr>
                      </a:pPr>
                      <a:t>[CATEGORY NAME]</a:t>
                    </a:fld>
                    <a:r>
                      <a:rPr lang="lo-LA" sz="20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, </a:t>
                    </a:r>
                    <a:r>
                      <a:rPr lang="lo-LA" sz="2000" baseline="0" dirty="0" smtClean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10 </a:t>
                    </a:r>
                    <a:r>
                      <a:rPr lang="lo-LA" sz="2000" baseline="0" dirty="0">
                        <a:latin typeface="Phetsarath OT" panose="02000500000000020004" pitchFamily="2" charset="0"/>
                        <a:cs typeface="Phetsarath OT" panose="02000500000000020004" pitchFamily="2" charset="0"/>
                      </a:rPr>
                      <a:t>ແຫ່ງ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Phetsarath OT" panose="02000500000000020004" pitchFamily="2" charset="0"/>
                      <a:ea typeface="+mn-ea"/>
                      <a:cs typeface="Phetsarath OT" panose="02000500000000020004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8A-4D6A-B946-738A5305553B}"/>
                </c:ext>
                <c:ext xmlns:c15="http://schemas.microsoft.com/office/drawing/2012/chart" uri="{CE6537A1-D6FC-4f65-9D91-7224C49458BB}">
                  <c15:layout>
                    <c:manualLayout>
                      <c:w val="0.30659286863911217"/>
                      <c:h val="0.202687487531527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ໂຮງຮຽນ,ວິທະຍາໄລ </c:v>
                </c:pt>
                <c:pt idx="1">
                  <c:v>ສະຖານປະກອບການລັດ ແລະ ເອກະຊົນ   ພາຍໃນ ແລະ ຕ່າງແຂວງ</c:v>
                </c:pt>
                <c:pt idx="2">
                  <c:v>ຮ່ວມມືກັບຕ່າງປະເທດ   </c:v>
                </c:pt>
                <c:pt idx="3">
                  <c:v>ຮ່ວມມືການຈັດການຮຽນ-ການສອນແບບຄວບຄູ່ 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12</c:v>
                </c:pt>
                <c:pt idx="1">
                  <c:v>83</c:v>
                </c:pt>
                <c:pt idx="2">
                  <c:v>5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8A-4D6A-B946-738A5305553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308949097846522E-2"/>
          <c:y val="1.8749998846579796E-2"/>
          <c:w val="0.56541464211886583"/>
          <c:h val="0.28774419981888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hetsarath OT" panose="02000500000000020004" pitchFamily="2" charset="0"/>
              <a:ea typeface="+mn-ea"/>
              <a:cs typeface="Phetsarath OT" panose="02000500000000020004" pitchFamily="2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0.45595</cdr:x>
      <cdr:y>0.61094</cdr:y>
    </cdr:from>
    <cdr:to>
      <cdr:x>0.54405</cdr:x>
      <cdr:y>0.72003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093EE3D6-1A97-EB77-0BB8-948976F68982}"/>
            </a:ext>
          </a:extLst>
        </cdr:cNvPr>
        <cdr:cNvSpPr/>
      </cdr:nvSpPr>
      <cdr:spPr>
        <a:xfrm xmlns:a="http://schemas.openxmlformats.org/drawingml/2006/main">
          <a:off x="4828422" y="3310467"/>
          <a:ext cx="932873" cy="5911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o-LA" sz="2800" dirty="0"/>
            <a:t>172</a:t>
          </a:r>
          <a:endParaRPr lang="en-US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29E7-A7C8-424F-AD8E-D52805321E50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78B4-2B01-436B-AF02-F817E110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9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6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705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8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46C2-BE5D-4F1A-8DFD-7D39AE730D2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7CBB-7CFA-4A6F-B05A-E1E10272A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6" y="1301403"/>
            <a:ext cx="6176754" cy="3633668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xmlns="" id="{A093A545-0D78-65E7-D1BB-5FE537293B95}"/>
              </a:ext>
            </a:extLst>
          </p:cNvPr>
          <p:cNvSpPr txBox="1">
            <a:spLocks/>
          </p:cNvSpPr>
          <p:nvPr/>
        </p:nvSpPr>
        <p:spPr>
          <a:xfrm>
            <a:off x="-8472" y="4508107"/>
            <a:ext cx="7072649" cy="5816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o-LA" sz="2400" b="1" dirty="0" smtClean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ໂຮງຮຽນເຕັກນິກ-ວິຊາຊີບແບບປະສົມນໍ້າບາກ ແຂວງຫຼວງພະບາງ</a:t>
            </a:r>
            <a:endParaRPr lang="en-US" sz="2400" b="1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xmlns="" id="{CB7CAB26-3DB1-0F01-D85D-3A06BFC918EA}"/>
              </a:ext>
            </a:extLst>
          </p:cNvPr>
          <p:cNvSpPr txBox="1">
            <a:spLocks/>
          </p:cNvSpPr>
          <p:nvPr/>
        </p:nvSpPr>
        <p:spPr>
          <a:xfrm>
            <a:off x="515993" y="2397348"/>
            <a:ext cx="6548184" cy="15964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o-LA" sz="3200" b="1" dirty="0">
              <a:solidFill>
                <a:srgbClr val="00B0F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ແຜນຍຸດທະສາດການພັດທະນາ</a:t>
            </a:r>
            <a:r>
              <a:rPr lang="lo-LA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</a:t>
            </a:r>
            <a:r>
              <a:rPr lang="lo-LA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2026-2030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en-US" sz="3200" dirty="0">
              <a:solidFill>
                <a:srgbClr val="00B0F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" y="1248222"/>
            <a:ext cx="1324674" cy="1269588"/>
          </a:xfrm>
          <a:prstGeom prst="rect">
            <a:avLst/>
          </a:prstGeom>
        </p:spPr>
      </p:pic>
      <p:sp>
        <p:nvSpPr>
          <p:cNvPr id="10" name="Subtitle 6">
            <a:extLst>
              <a:ext uri="{FF2B5EF4-FFF2-40B4-BE49-F238E27FC236}">
                <a16:creationId xmlns:a16="http://schemas.microsoft.com/office/drawing/2014/main" xmlns="" id="{A093A545-0D78-65E7-D1BB-5FE537293B95}"/>
              </a:ext>
            </a:extLst>
          </p:cNvPr>
          <p:cNvSpPr txBox="1">
            <a:spLocks/>
          </p:cNvSpPr>
          <p:nvPr/>
        </p:nvSpPr>
        <p:spPr>
          <a:xfrm>
            <a:off x="0" y="6084198"/>
            <a:ext cx="12192000" cy="4779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www.ivetlpb.com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5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36" y="76200"/>
            <a:ext cx="10263546" cy="1096962"/>
          </a:xfrm>
        </p:spPr>
        <p:txBody>
          <a:bodyPr>
            <a:normAutofit/>
          </a:bodyPr>
          <a:lstStyle/>
          <a:p>
            <a:pPr marL="228600"/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ວຽກ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ກິດຈະກຳ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ບຸ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ລິ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ມະ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ສິດ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D0672D-D74E-15F8-3F69-C3369ED20316}"/>
              </a:ext>
            </a:extLst>
          </p:cNvPr>
          <p:cNvSpPr txBox="1"/>
          <p:nvPr/>
        </p:nvSpPr>
        <p:spPr>
          <a:xfrm>
            <a:off x="471055" y="1374354"/>
            <a:ext cx="10839845" cy="14619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o-LA" sz="23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 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ຍຸດ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ທະ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ສາດ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 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ທີ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1</a:t>
            </a:r>
            <a:r>
              <a:rPr lang="pt-BR" sz="22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: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ກໍ່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ສ້າງ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,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ປຸງ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ແລະ ຂະ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ຫຍາຍຄວາມ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ອາດ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ມາດ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ຂອງສະ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ຖານ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ອາ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ຊີ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ວະ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ສຶກ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.</a:t>
            </a:r>
            <a:endParaRPr lang="lo-LA" sz="2200" spc="-10" dirty="0">
              <a:solidFill>
                <a:srgbClr val="002060"/>
              </a:solidFill>
              <a:effectLst/>
              <a:latin typeface="Phetsarath OT" panose="02000500000000020004" pitchFamily="2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ຈຸດ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ປະ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ສົງ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lo-LA" sz="2200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ເພື່ອສ້າງຂີດຄວາມສາມາດໃຫ້</a:t>
            </a:r>
            <a:r>
              <a:rPr lang="lo-LA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ແກ່ໂຮງຮຽນ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ແລະ ສ້າງແຮງຈຸງໃຈໃຫ້ຜູ້ຮຽນເກີດມີຄວາມສົນໃຈ</a:t>
            </a:r>
            <a:endParaRPr lang="lo-LA" sz="2200" spc="-10" dirty="0">
              <a:solidFill>
                <a:srgbClr val="002060"/>
              </a:solidFill>
              <a:effectLst/>
              <a:latin typeface="Phetsarath OT" panose="02000500000000020004" pitchFamily="2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lo-LA" sz="2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 ວຽກ​ຈຸດ​ສຸມ:</a:t>
            </a:r>
            <a:r>
              <a:rPr lang="lo-LA" sz="2200" b="1" dirty="0">
                <a:solidFill>
                  <a:srgbClr val="00B0F0"/>
                </a:solidFill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200" b="1" dirty="0">
                <a:solidFill>
                  <a:srgbClr val="002060"/>
                </a:solidFill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1.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ປຸງ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ແລະ ກໍ່ສ້າງພື້ນ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ຖານ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ໂຄງ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ລ່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າງ, </a:t>
            </a:r>
            <a:r>
              <a:rPr lang="lo-LA" sz="2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2.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ປັບປຸງ ແລະ ພັດທະນາສິ່ງອຳນວຍຄວາມສະດວກ</a:t>
            </a:r>
            <a:r>
              <a:rPr lang="lo-LA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,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3. ປັບປຸງ ແລະ ພັດທະນາອຸປະກອນເຕັກນິກ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27ABB0-C9AF-7A7A-75E9-0F93D13F8FA6}"/>
              </a:ext>
            </a:extLst>
          </p:cNvPr>
          <p:cNvSpPr txBox="1"/>
          <p:nvPr/>
        </p:nvSpPr>
        <p:spPr>
          <a:xfrm>
            <a:off x="471055" y="3276402"/>
            <a:ext cx="10839845" cy="34778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ຍຸດ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ທະ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ສາດ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 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ທີ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2:</a:t>
            </a:r>
            <a:r>
              <a:rPr lang="lo-LA" sz="2200" b="1" spc="-1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ປຸງ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ຄຸນ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ນະ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ພາບ ແລະ ຄວາມ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ສອດ</a:t>
            </a:r>
            <a:r>
              <a:rPr lang="pt-BR" sz="2200" spc="-10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ຄ່ອງ</a:t>
            </a:r>
            <a:endParaRPr lang="lo-LA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228600"/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ຈຸດ</a:t>
            </a:r>
            <a:r>
              <a:rPr lang="en-US" sz="2200" b="1" spc="-10" dirty="0">
                <a:solidFill>
                  <a:srgbClr val="00B0F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ປະ</a:t>
            </a:r>
            <a:r>
              <a:rPr lang="en-US" sz="2200" b="1" spc="-10" dirty="0">
                <a:solidFill>
                  <a:srgbClr val="00B0F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ສົງ</a:t>
            </a:r>
            <a:r>
              <a:rPr lang="pt-BR" sz="22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pt-BR" sz="22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ເພື່ອ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ປັບປຸງການຈັດການຮຽນ-ການສອນໃຫ້ມີຄວາມສອດ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ຄ່ອງ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ກັບ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ຄວາມ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ຕ້ອງ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ການ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ຂອງ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ການ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ພັດ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ທະ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ນາ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ເສດ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ຖະ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ກິດ- ສັງຄົມ, </a:t>
            </a:r>
            <a:r>
              <a:rPr lang="lo-LA" sz="2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ສາມາດ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ເຊື່ອມ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ໂຍງ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ກັບ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ພາກ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ພື້ນ ແລະ 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</a:t>
            </a:r>
            <a:r>
              <a:rPr lang="en-US" sz="2200" spc="-10" dirty="0">
                <a:solidFill>
                  <a:srgbClr val="00206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ກົນ</a:t>
            </a:r>
            <a:endParaRPr lang="lo-LA" sz="2200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228600"/>
            <a:r>
              <a:rPr lang="lo-LA" sz="2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ວຽກ​ຈຸດ​ສຸມ</a:t>
            </a:r>
            <a:r>
              <a:rPr lang="lo-LA" sz="2200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:</a:t>
            </a:r>
            <a:endParaRPr lang="en-US" sz="2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7200"/>
            <a:r>
              <a:rPr lang="lo-L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1. ປັບປຸງ ແລະ ພັດທະນາຫຼັກສູດໃຫ້ມີຄວາມສອດຄ່ອງກັບຄວາມຕ້ອງການຂອງຕະຫຼາດແຮງງານ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7200"/>
            <a:r>
              <a:rPr lang="lo-L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2. ພັດທະນາການຈັດການຮຽນ-ການສອນໂດຍເນັ້ນການຝຶກພາກປະຕິບັດໃຫ້ຫລາຍຂື້ນ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7200"/>
            <a:r>
              <a:rPr lang="lo-L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3. ສ້າງນະວັດຕະກຳໃນທຸກສາຂາ ອາຊີບທີ່ໄດ້ຈັດການຮຽນ-ການສອນ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7200"/>
            <a:r>
              <a:rPr lang="lo-L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4. ສ້າງເຄື່ອງມືຕິດຕາມການຈັດການຮຽນ-ການສອນ ແບບທັນສະໄໝ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7200"/>
            <a:r>
              <a:rPr lang="lo-L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5. ນຳໃຊ້ເຕັກໂນໂລຊີທີ່ທັນສະໄໝເຂົ້າໃນການຈັດການຮຽນ-ການສອນ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7200"/>
            <a:r>
              <a:rPr lang="lo-LA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6. ປັບປຸງ, ພັດທະນາເວບໄຊ ແລະ ຖານຂໍ້ມູນໃຫ້ທັນສະໄໝ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916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36" y="76200"/>
            <a:ext cx="10263546" cy="1096962"/>
          </a:xfrm>
        </p:spPr>
        <p:txBody>
          <a:bodyPr>
            <a:normAutofit/>
          </a:bodyPr>
          <a:lstStyle/>
          <a:p>
            <a:pPr marL="228600"/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ວຽກ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ກິດຈະກຳ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ບຸ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ລິ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ມະ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ສິດ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A97719-590A-3374-C5B7-9661D19E46EE}"/>
              </a:ext>
            </a:extLst>
          </p:cNvPr>
          <p:cNvSpPr txBox="1"/>
          <p:nvPr/>
        </p:nvSpPr>
        <p:spPr>
          <a:xfrm>
            <a:off x="572654" y="1651652"/>
            <a:ext cx="10889673" cy="15696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ຍຸດ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ທະ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 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ທີ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3</a:t>
            </a:r>
            <a:r>
              <a:rPr lang="pt-BR" sz="24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: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ປັບປຸງຄຸນນະພາບ ແລະ ການສະໜອງວຽກງານອາຊີວະ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ຈຸດ​ປະ​ສົງ</a:t>
            </a:r>
            <a:r>
              <a:rPr lang="lo-LA" sz="2400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: 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ເພື່ອ​ຍົກ​ລະ​ດັບການບໍລິຫານ ​ການ​ຈັດ​ຕັ້ງ​ການ​ຮຽນ-ການ​ສອນຂອງຄູໃຫ້ມີຄູນນະພາບ</a:t>
            </a:r>
            <a:endParaRPr lang="lo-LA" sz="2400" spc="-10" dirty="0">
              <a:latin typeface="Times New Roman" panose="02020603050405020304" pitchFamily="18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228600"/>
            <a:r>
              <a:rPr lang="lo-L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ວຽກ​ຈຸດ​ສຸມ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lo-LA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1. ປັບປຸງການສະໜອງວຽກງານອາຊີວະ, 2. ສົ່ງເສີມການແຂ່ງຂັນທັກສະອາຊີບ ແລະ ກິດຈະກຳການເຄື່ອນໄຫວນອກຫຼັກສູດ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101488-6A27-885E-121A-BF2C20B3F28A}"/>
              </a:ext>
            </a:extLst>
          </p:cNvPr>
          <p:cNvSpPr txBox="1"/>
          <p:nvPr/>
        </p:nvSpPr>
        <p:spPr>
          <a:xfrm>
            <a:off x="572654" y="3853739"/>
            <a:ext cx="10889673" cy="23083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ຍຸດ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ທະ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​ 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ທີ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 4</a:t>
            </a:r>
            <a:r>
              <a:rPr lang="pt-BR" sz="24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: </a:t>
            </a:r>
            <a:r>
              <a:rPr lang="lo-LA" sz="2400" spc="-10" dirty="0"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ພັດທະນາບຸກຄະລາກອນ</a:t>
            </a:r>
            <a:endParaRPr lang="en-US" sz="2400" dirty="0">
              <a:effectLst/>
              <a:latin typeface="Phetsarath OT" panose="02000500000000020004" pitchFamily="2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810260" indent="-581660"/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ຈຸດ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ປະ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ສົງ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: </a:t>
            </a:r>
            <a:r>
              <a:rPr lang="lo-LA" sz="2400" spc="-10" dirty="0"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ເພື່ອສ້າງໃຫ້ບຸກກຄະລາກອນມີຄວາມຮູ້ຄວາມສາມາດສູງຂຶ້ນ</a:t>
            </a:r>
            <a:endParaRPr lang="lo-LA" sz="2400" spc="-10" dirty="0">
              <a:latin typeface="Phetsarath OT" panose="02000500000000020004" pitchFamily="2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810260" indent="-581660"/>
            <a:r>
              <a:rPr lang="lo-LA" sz="2400" b="1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Phetsarath OT" panose="02000500000000020004" pitchFamily="2" charset="0"/>
                <a:cs typeface="Phetsarath OT" panose="02000500000000020004" pitchFamily="2" charset="0"/>
              </a:rPr>
              <a:t>ວຽກ​ຈຸດ​ສຸມ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:</a:t>
            </a:r>
            <a:r>
              <a:rPr lang="lo-LA" sz="2400" b="1" dirty="0">
                <a:solidFill>
                  <a:srgbClr val="00B0F0"/>
                </a:solidFill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 </a:t>
            </a:r>
            <a:r>
              <a:rPr lang="lo-LA" sz="2400" b="1" dirty="0"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1. </a:t>
            </a:r>
            <a:r>
              <a:rPr lang="lo-LA" sz="2400" spc="-10" dirty="0"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ສ້າງ ແລະ ຍົກລະດັບຄູທາງດ້ານວິຊາສະເພາະໃຫ້ສາມາດຕອບສະໜອງໄດ້ຕາມການພັດທະນາຂອງຫຼັກສູດ</a:t>
            </a:r>
            <a:r>
              <a:rPr lang="lo-LA" sz="2400" dirty="0"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, 2. </a:t>
            </a:r>
            <a:r>
              <a:rPr lang="lo-LA" sz="2400" spc="-10" dirty="0"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ພັດທະນາຄູດ້ານ ທັກສະວິຊາຊີບ ແລະ ເຕັກນິກການສອນ ທັງພາຍໃນ ແລະ ຕ່າງປະເທດ,</a:t>
            </a:r>
            <a:r>
              <a:rPr lang="lo-LA" sz="2400" dirty="0"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 3. </a:t>
            </a:r>
            <a:r>
              <a:rPr lang="lo-LA" sz="2400" spc="-10" dirty="0"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ສ້າງ ແລະ ພັດທະນາຄູໃຫ້ມີຄວາມຮູ້ທາງດ້ານພາສາຕ່າງປະເທດ ແລະ ເຕັກໂນໂລຊີຕ່າງໆ</a:t>
            </a:r>
            <a:endParaRPr lang="en-US" sz="2400" dirty="0">
              <a:effectLst/>
              <a:latin typeface="Phetsarath OT" panose="02000500000000020004" pitchFamily="2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4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36" y="76200"/>
            <a:ext cx="10263546" cy="1096962"/>
          </a:xfrm>
        </p:spPr>
        <p:txBody>
          <a:bodyPr>
            <a:normAutofit/>
          </a:bodyPr>
          <a:lstStyle/>
          <a:p>
            <a:pPr marL="228600"/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ວຽກ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ກິດຈະກຳ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ບຸ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ລິ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ມະ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ສິດ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BCFCBE-9484-A811-80EF-03615FD3FBD4}"/>
              </a:ext>
            </a:extLst>
          </p:cNvPr>
          <p:cNvSpPr txBox="1"/>
          <p:nvPr/>
        </p:nvSpPr>
        <p:spPr>
          <a:xfrm>
            <a:off x="609600" y="1929525"/>
            <a:ext cx="10972800" cy="37856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ຍຸດ</a:t>
            </a:r>
            <a:r>
              <a:rPr lang="en-US" sz="2400" b="1" spc="-10" dirty="0">
                <a:solidFill>
                  <a:srgbClr val="00B0F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ທະ</a:t>
            </a:r>
            <a:r>
              <a:rPr lang="en-US" sz="2400" b="1" spc="-10" dirty="0">
                <a:solidFill>
                  <a:srgbClr val="00B0F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ສາດ</a:t>
            </a:r>
            <a:r>
              <a:rPr lang="en-US" sz="2400" b="1" spc="-10" dirty="0">
                <a:solidFill>
                  <a:srgbClr val="00B0F0"/>
                </a:solidFill>
                <a:effectLst/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ທີ 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5:</a:t>
            </a:r>
            <a:r>
              <a:rPr lang="pt-BR" sz="24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ສົ່ງເສີມການຮ່ວມມື ລະຫວ່າງສະຖານອາຊີວະສຶກສາ ແລະ ພາກທຸລະກິດທັງພາກລັດ</a:t>
            </a:r>
            <a:r>
              <a:rPr lang="pt-BR" sz="2400" spc="-10" dirty="0"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,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ເອກະຊົນ ທັງພາຍໃນ ແລະ ຕ່າງປະເທດ.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ຈຸດ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ປະ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ສົງ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pt-BR" sz="24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ເພື່ອຂະຫຍາຍການຮ່ວມມືໃຫ້ກ້ວາງຂວາງ ແລະ ເພື່ອສະດວດໃນການນຳສົ່ງນັກສຶກສາລົງຝຶກງານ ແລະ ແລກປ່ຽນບົດຮຽນທາງດ້ານວິຊາການໃຫ້ໄດ້ຮັບຜົນດີຂື້ນ</a:t>
            </a:r>
            <a:endParaRPr lang="lo-LA" sz="2400" spc="-10" dirty="0">
              <a:latin typeface="Times New Roman" panose="02020603050405020304" pitchFamily="18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228600"/>
            <a:r>
              <a:rPr lang="lo-L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ວຽກ​ຈຸດ​ສຸມ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: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/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1. ປະສານສົມທົບແລະຂະຫຍາຍການຮ່ວມມືກັບຖານປະກອບການທັງພາກລັດ ແລະ ເອກະຊົນໃຫ້ກວ້າງຂວາງ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/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2. ສົ່ງເສີມການຮ່ວມມືກັບເອກະຊົນ ໃນການພັດທະນາ ແລະ ຝຶກອົບຮົມວິຊາຊີບແບບຄວບຄູ່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/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3. ສ້າງຄວາມເຂັ້ມແຂງໃຫ້ສະພາທີ່ປຶກສາ, ພັດທະນາສີມືແຮງງານ ແລະ ໜ່ວຍງານກຸ່ມອາຊີບ.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/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4. ສ້າງ ແລະ ຂະຫຍາຍເຄືອຂ່າຍການຮ່ວມມື ໃນລະດັບຊາດ, ພາກພື້ນ ແລະ ສາກົນ.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421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36" y="76200"/>
            <a:ext cx="10263546" cy="1096962"/>
          </a:xfrm>
        </p:spPr>
        <p:txBody>
          <a:bodyPr>
            <a:normAutofit/>
          </a:bodyPr>
          <a:lstStyle/>
          <a:p>
            <a:pPr marL="228600"/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ວຽກ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ກິດຈະກຳ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ບຸ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ລິ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ມະ</a:t>
            </a:r>
            <a:r>
              <a:rPr lang="pt-BR" sz="32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ສິດ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E6B754-F9E5-259F-592D-A93BF98E21C0}"/>
              </a:ext>
            </a:extLst>
          </p:cNvPr>
          <p:cNvSpPr txBox="1"/>
          <p:nvPr/>
        </p:nvSpPr>
        <p:spPr>
          <a:xfrm>
            <a:off x="655782" y="1575275"/>
            <a:ext cx="10575636" cy="267765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ຍຸດທະສາດ ທີ 6</a:t>
            </a:r>
            <a:r>
              <a:rPr lang="lo-LA" sz="2400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: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ສ້າງຄວາມເຂັ້ມແຂງໃຫ້ແກ່ການຄຸ້ມຄອງວຽກງານອາຊີວະສຶກສາ.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ຈຸດ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ປະ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ສົງ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:</a:t>
            </a:r>
            <a:r>
              <a:rPr lang="pt-BR" sz="24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ເພື່ອຍົກລະດັບການບໍລິຫານ ແລະ ການຄຸ້ມຄອງຂອງວິທະຍາໄລໃຫ້ມີຄຸນນະພາບ</a:t>
            </a:r>
            <a:endParaRPr lang="lo-LA" sz="2400" spc="-10" dirty="0">
              <a:latin typeface="Times New Roman" panose="02020603050405020304" pitchFamily="18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228600"/>
            <a:r>
              <a:rPr lang="lo-L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ວຽກ​ຈຸດ​ສຸມ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: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0215"/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1. ປັບປຸງຂໍ້ກຳນົດ</a:t>
            </a:r>
            <a:r>
              <a:rPr lang="pt-BR" sz="2400" spc="-1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ກົດລະບຽບກ່ຽວກັບການຄຸ້ມ</a:t>
            </a:r>
            <a:r>
              <a:rPr lang="lo-LA" sz="2400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ຄອງໂຮງຮຽນ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0215"/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2. ປັບປຸງກົງຈັກການບໍລິຫານໃຫ້ສອດຄ່ອງກັບຄູ່ມືການບໍລິຫານສະຖາບັນອາຊີວະສຶກສາ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0215"/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3. ການປະກັນຄຸນນະພາບ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indent="450215"/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4. ສ້າງຄວາມເຂັ້ມແຂງໃນການຄຸ້ມຄອງບໍລິຫານ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548D95-DF97-D012-1220-5A7D684D2B64}"/>
              </a:ext>
            </a:extLst>
          </p:cNvPr>
          <p:cNvSpPr txBox="1"/>
          <p:nvPr/>
        </p:nvSpPr>
        <p:spPr>
          <a:xfrm>
            <a:off x="655781" y="4655044"/>
            <a:ext cx="10575635" cy="19389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ຍຸດທະສາດ ທີ 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7</a:t>
            </a:r>
            <a:r>
              <a:rPr lang="lo-LA" sz="2400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: 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ພັດ­ທະ­ນາ​ຂີດ​ຄວາມ​ສາ­ມາດ​ດ້ານ​ການ​ເງິນ ຂອງ​ວຽກ​ງານ​ອາ­ຊີ­ວະ​ສຶກ­ສາ.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228600"/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ຈຸດ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ປະ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​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ສົງ</a:t>
            </a:r>
            <a:r>
              <a:rPr lang="pt-BR" sz="2400" b="1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:</a:t>
            </a:r>
            <a:r>
              <a:rPr lang="pt-BR" sz="2400" spc="-10" dirty="0">
                <a:solidFill>
                  <a:srgbClr val="00B0F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lo-LA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ເພື່ອສ້າງຄວາມເຂັ້ມແຂງວຽກງານການເງີນ ຂອງວິທະຍາໄລໃຫ້ມີຄຸນນະພາບ</a:t>
            </a:r>
            <a:endParaRPr lang="lo-LA" sz="2400" spc="-10" dirty="0">
              <a:latin typeface="Times New Roman" panose="02020603050405020304" pitchFamily="18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228600"/>
            <a:r>
              <a:rPr lang="lo-LA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ວຽກ​ຈຸດ​ສຸມ</a:t>
            </a:r>
            <a:r>
              <a:rPr lang="lo-LA" sz="2400" b="1" spc="-1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: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/>
            <a:r>
              <a:rPr lang="lo-LA" sz="2400" dirty="0"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1. ສ້າງຄວາມເຂັ້ມແຂງ ວຽກງານນະໂຍບາຍດ້ານການເງີນ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/>
            <a:r>
              <a:rPr lang="lo-LA" sz="2400" dirty="0"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2. ສ້າງຄວາມເຂັ້ມແຂງ ດ້ານຂີດຄວາມສາມາດທາງດ້ານການເງິນ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212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2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Phetsarath OT" panose="02000500000000020004" pitchFamily="2" charset="0"/>
              </a:rPr>
              <a:t>ຄາດ</a:t>
            </a:r>
            <a:r>
              <a:rPr lang="lo-LA" sz="3200" b="1" kern="0" dirty="0">
                <a:effectLst/>
                <a:ea typeface="Calibri" panose="020F0502020204030204" pitchFamily="34" charset="0"/>
                <a:cs typeface="Phetsarath OT" panose="02000500000000020004" pitchFamily="2" charset="0"/>
              </a:rPr>
              <a:t>ຄະເນ ຜົນໄດ້ຮັບ</a:t>
            </a:r>
            <a:endParaRPr lang="en-US" sz="4800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F1F58-955C-4956-325A-61FD9435441D}"/>
              </a:ext>
            </a:extLst>
          </p:cNvPr>
          <p:cNvSpPr txBox="1"/>
          <p:nvPr/>
        </p:nvSpPr>
        <p:spPr>
          <a:xfrm>
            <a:off x="1104900" y="1481925"/>
            <a:ext cx="9980682" cy="375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SzPts val="1200"/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lo-L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ພື້ນຖານໂຄງລ່າງ,ອຸປະກອນເຕັກນິກທີ່ທັນສະໄໝ ໄດ້ຮັບການຕອບສະໜອງ ແລະ ປັບປຸງຮັບໃຊ້ເຂົ້າໃນການຈັດການຮຽນ-ການສອນຢ່າງມີປະສິດທິພາບ;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SzPts val="1200"/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lo-L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ມີຫຼັກສູດການຮຽນ-ການສອນ ທີ່ສອດຄ່ອງກັບຖານປະກອບການ ແລະ ຕະຫຼາດແຮງງານ.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lo-L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ໄດ້ຊັບພະຍາກອນມະນຸດ ແລະ ແຮງານທີ່ມີຄວາມຮູ້,ທັກສະທີ່ສອດຄ່ອງກັບ ສະຖານປະກອບການຕາມຄວາມຕ້ອງການຂອງຕະຫຼາດແຮງງານ ແລະ ສາມາດຊອກວຽກເຮັດງານທໍາໄດ້ດ້ວຍຕົນເອງ.</a:t>
            </a:r>
            <a:endParaRPr lang="lo-LA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SzPts val="1200"/>
              <a:buFont typeface="Wingdings" panose="05000000000000000000" pitchFamily="2" charset="2"/>
              <a:buChar char="q"/>
              <a:tabLst>
                <a:tab pos="228600" algn="l"/>
              </a:tabLst>
            </a:pPr>
            <a:r>
              <a:rPr lang="lo-LA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Phetsarath OT" panose="02000500000000020004" pitchFamily="2" charset="0"/>
              </a:rPr>
              <a:t>ສ້າງໂອກາດໃຫ້ນັກຮຽນຍິງ ໄດ້ເຂົ້າຮຽນຝຶກອົບຮົມໄລຍະສັ້ນ ລະດັບ 1,2,3 ເພື່ອສາມາດເຂົ້າເຖີງທຸກອາຊີບ ເພື່ອເປັນທາງເລືອກໃນການສ້າງລາຍຮັບໃນຫລາຍຮູບແບບ ແລະ ຮຽນຕໍ່ໃນລະດັບສູງຂື້ນ</a:t>
            </a:r>
          </a:p>
        </p:txBody>
      </p:sp>
    </p:spTree>
    <p:extLst>
      <p:ext uri="{BB962C8B-B14F-4D97-AF65-F5344CB8AC3E}">
        <p14:creationId xmlns:p14="http://schemas.microsoft.com/office/powerpoint/2010/main" val="134909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DB1943-7434-4991-9C8E-78646AB9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0"/>
            <a:ext cx="10063480" cy="1325563"/>
          </a:xfrm>
        </p:spPr>
        <p:txBody>
          <a:bodyPr/>
          <a:lstStyle/>
          <a:p>
            <a:r>
              <a:rPr lang="lo-LA" b="1" dirty="0">
                <a:solidFill>
                  <a:schemeClr val="accent1"/>
                </a:solidFill>
              </a:rPr>
              <a:t> </a:t>
            </a:r>
            <a:r>
              <a:rPr lang="lo-LA" sz="3600" b="1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ສະຫຼູບລວມ</a:t>
            </a:r>
            <a:endParaRPr lang="vi-VN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080" y="1732547"/>
            <a:ext cx="10063480" cy="4232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ເສີມສ້າງ</a:t>
            </a:r>
            <a:r>
              <a:rPr lang="lo-LA" sz="2800" dirty="0" smtClean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ພາບຫຼັກ </a:t>
            </a:r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ຊື່ສຽງ ໃນອະນາຄົດ ສາມາດສ້າງລາຍຮັບ ແລະ ຊື່ສຽງທີ່ຕິດພັນກັບວິຊາສະເພາະ</a:t>
            </a:r>
          </a:p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ເນັ້ນການພັດທະນາຄູໃຫ້ມີສັກກະຍະພາບສູງເປັນທີ່ຍອມຮັບຂອງຜູ້ປະກອບການ</a:t>
            </a:r>
          </a:p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ເພີ້ມການສໍາຫຼວດຂອງຕະຫຼາດແຮງງານ ແລະ ຂະຫຍາຍຫຼັກສູດທີ່ມີການປັບປ່ຽນຕາມຍຸກສະໄໝ</a:t>
            </a:r>
          </a:p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ເພີ້ມທະວີການຮ່ວມມືກັບ ສະຖານສຶກສາ ແລະ ສະຖານປະກອບການທັງພາກລັດ ແລະ ເອກະຊົນໃນກາພັດທະນາ ຄູ ແລະ ຜູ້ຮຽນຢ່າງຕໍ່ເນື່ອງ</a:t>
            </a:r>
            <a:endParaRPr lang="en-US" sz="2800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DB1943-7434-4991-9C8E-78646AB9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0"/>
            <a:ext cx="10063480" cy="1325563"/>
          </a:xfrm>
        </p:spPr>
        <p:txBody>
          <a:bodyPr/>
          <a:lstStyle/>
          <a:p>
            <a:r>
              <a:rPr lang="lo-LA" b="1" dirty="0">
                <a:solidFill>
                  <a:schemeClr val="accent1"/>
                </a:solidFill>
              </a:rPr>
              <a:t> </a:t>
            </a:r>
            <a:r>
              <a:rPr lang="lo-LA" sz="3600" b="1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ສະຫຼູບລວມ</a:t>
            </a:r>
            <a:endParaRPr lang="vi-VN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080" y="1732547"/>
            <a:ext cx="10063480" cy="4232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ເສີມສ້າງ</a:t>
            </a:r>
            <a:r>
              <a:rPr lang="lo-LA" sz="2800" dirty="0" smtClean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ພາບຫຼັກ </a:t>
            </a:r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ຊື່ສຽງ ໃນອະນາຄົດ ສາມາດສ້າງລາຍຮັບ ແລະ ຊື່ສຽງທີ່ຕິດພັນກັບວິຊາສະເພາະ</a:t>
            </a:r>
          </a:p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ເນັ້ນການພັດທະນາຄູໃຫ້ມີສັກກະຍະພາບສູງເປັນທີ່ຍອມຮັບຂອງຜູ້ປະກອບການ</a:t>
            </a:r>
          </a:p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ເພີ້ມການສໍາຫຼວດຂອງຕະຫຼາດແຮງງານ ແລະ ຂະຫຍາຍຫຼັກສູດທີ່ມີການປັບປ່ຽນຕາມຍຸກສະໄໝ</a:t>
            </a:r>
          </a:p>
          <a:p>
            <a:r>
              <a:rPr lang="lo-LA" sz="2800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ເພີ້ມທະວີການຮ່ວມມືກັບ ສະຖານສຶກສາ ແລະ ສະຖານປະກອບການທັງພາກລັດ ແລະ ເອກະຊົນໃນກາພັດທະນາ ຄູ ແລະ ຜູ້ຮຽນຢ່າງຕໍ່ເນື່ອງ</a:t>
            </a:r>
            <a:endParaRPr lang="en-US" sz="2800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3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15" y="1691641"/>
            <a:ext cx="9272385" cy="5071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989"/>
            <a:ext cx="10934701" cy="1325563"/>
          </a:xfrm>
        </p:spPr>
        <p:txBody>
          <a:bodyPr>
            <a:normAutofit/>
          </a:bodyPr>
          <a:lstStyle/>
          <a:p>
            <a:r>
              <a:rPr lang="lo-LA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ພາກສະເໜີ </a:t>
            </a:r>
            <a:r>
              <a:rPr lang="en-US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I</a:t>
            </a:r>
            <a:r>
              <a:rPr lang="lo-LA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ສະພາບລວມ</a:t>
            </a:r>
            <a:endParaRPr lang="vi-VN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7E6CA27E-BEE7-49F6-9FBE-99A7492AE1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9B63FB-E00C-1FA3-D8AE-B1A05FFCFE9D}"/>
              </a:ext>
            </a:extLst>
          </p:cNvPr>
          <p:cNvSpPr txBox="1"/>
          <p:nvPr/>
        </p:nvSpPr>
        <p:spPr>
          <a:xfrm>
            <a:off x="0" y="1787354"/>
            <a:ext cx="7140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174625" algn="thaiDist"/>
            <a:r>
              <a:rPr lang="lo-L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ໂຮງຮຽນເຕັກນິກ-ວິຊາຊີບແບບປະສົມນໍ້າບາກ ແຂວງຫຼວງພະບາງ</a:t>
            </a:r>
            <a:endParaRPr lang="lo-L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C3BDB9-BA8F-DBC8-65A2-7DB38C167A75}"/>
              </a:ext>
            </a:extLst>
          </p:cNvPr>
          <p:cNvSpPr txBox="1"/>
          <p:nvPr/>
        </p:nvSpPr>
        <p:spPr>
          <a:xfrm>
            <a:off x="-342613" y="2731656"/>
            <a:ext cx="6438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28600" algn="thaiDist"/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	ຊື່ງປະກອບມີ 3 ພະແນກ, </a:t>
            </a:r>
            <a:r>
              <a:rPr lang="lo-LA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5 ພະແນກວິຊາ</a:t>
            </a:r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, </a:t>
            </a:r>
            <a:r>
              <a:rPr lang="lo-LA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5 </a:t>
            </a:r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ສາຂາວິຊາຮຽນ ຈັດການຮຽນ-ການສອນໃນຮູບແບບ</a:t>
            </a:r>
            <a:r>
              <a:rPr lang="lo-L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ດັ້ງເດີມ, ແບບເນັ້ນສະມັດຕະພາບ, ແບບຄວບຄູ່. ໃນລະບົບ 9</a:t>
            </a:r>
            <a:r>
              <a:rPr lang="pt-BR" sz="2400" dirty="0">
                <a:solidFill>
                  <a:schemeClr val="bg1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+3</a:t>
            </a:r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, 12</a:t>
            </a:r>
            <a:r>
              <a:rPr lang="pt-BR" sz="2400" dirty="0">
                <a:solidFill>
                  <a:schemeClr val="bg1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+</a:t>
            </a:r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2, 12</a:t>
            </a:r>
            <a:r>
              <a:rPr lang="pt-BR" sz="2400" dirty="0" smtClean="0">
                <a:solidFill>
                  <a:schemeClr val="bg1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+</a:t>
            </a:r>
            <a:r>
              <a:rPr lang="lo-L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2+1.5</a:t>
            </a:r>
            <a:r>
              <a:rPr lang="lo-LA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ນອກຈາກນັ້ນຍັງໄດ້ຝຶກອົບຮົມສາມັນວິຊາຊີບໃນຮູບແບຊິ້ນປີຮຽນ ແລະ ແບບຄູ່ຂະໜານໃນລະດັບຊັ້ນຕົ້ນ ລະດັບ </a:t>
            </a:r>
            <a:r>
              <a:rPr lang="lo-LA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1 ແລະ 3. </a:t>
            </a:r>
            <a:endParaRPr lang="lo-L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89E374-B7B4-239E-8EB2-F1E40F000ED6}"/>
              </a:ext>
            </a:extLst>
          </p:cNvPr>
          <p:cNvSpPr txBox="1"/>
          <p:nvPr/>
        </p:nvSpPr>
        <p:spPr>
          <a:xfrm>
            <a:off x="91085" y="5139190"/>
            <a:ext cx="5459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2400" dirty="0">
                <a:solidFill>
                  <a:schemeClr val="bg1"/>
                </a:solidFill>
                <a:ea typeface="Phetsarath OT" panose="02000500000000020004" pitchFamily="2" charset="0"/>
                <a:cs typeface="Phetsarath OT" panose="02000500000000020004" pitchFamily="2" charset="0"/>
              </a:rPr>
              <a:t>    </a:t>
            </a:r>
            <a:r>
              <a:rPr lang="lo-LA" sz="2400" dirty="0">
                <a:solidFill>
                  <a:schemeClr val="bg1"/>
                </a:solidFill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ປັດຈຸບັນ ມີພະນັກງານຄູທັງໝົດ </a:t>
            </a:r>
            <a:r>
              <a:rPr lang="lo-LA" sz="2400" dirty="0" smtClean="0">
                <a:solidFill>
                  <a:schemeClr val="bg1"/>
                </a:solidFill>
                <a:ea typeface="Phetsarath OT" panose="02000500000000020004" pitchFamily="2" charset="0"/>
                <a:cs typeface="Phetsarath OT" panose="02000500000000020004" pitchFamily="2" charset="0"/>
              </a:rPr>
              <a:t>23</a:t>
            </a:r>
            <a:r>
              <a:rPr lang="lo-LA" sz="2400" dirty="0" smtClean="0">
                <a:solidFill>
                  <a:schemeClr val="bg1"/>
                </a:solidFill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solidFill>
                  <a:schemeClr val="bg1"/>
                </a:solidFill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ຄົນ, ຍິງ </a:t>
            </a:r>
            <a:r>
              <a:rPr lang="lo-LA" sz="2400" dirty="0">
                <a:solidFill>
                  <a:schemeClr val="bg1"/>
                </a:solidFill>
                <a:ea typeface="Phetsarath OT" panose="02000500000000020004" pitchFamily="2" charset="0"/>
                <a:cs typeface="Phetsarath OT" panose="02000500000000020004" pitchFamily="2" charset="0"/>
              </a:rPr>
              <a:t>7</a:t>
            </a:r>
            <a:r>
              <a:rPr lang="lo-LA" sz="2400" dirty="0" smtClean="0">
                <a:solidFill>
                  <a:schemeClr val="bg1"/>
                </a:solidFill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400" dirty="0">
                <a:solidFill>
                  <a:schemeClr val="bg1"/>
                </a:solidFill>
                <a:effectLst/>
                <a:ea typeface="Phetsarath OT" panose="02000500000000020004" pitchFamily="2" charset="0"/>
                <a:cs typeface="Phetsarath OT" panose="02000500000000020004" pitchFamily="2" charset="0"/>
              </a:rPr>
              <a:t>ຄົນ,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5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494" y="946142"/>
            <a:ext cx="9046762" cy="166774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o-LA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ວິໃສທັດ</a:t>
            </a:r>
            <a:r>
              <a:rPr lang="de-DE" sz="2400" b="1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( Vision ) </a:t>
            </a:r>
            <a:r>
              <a:rPr lang="de-DE" sz="2800" b="1" dirty="0">
                <a:solidFill>
                  <a:srgbClr val="00000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2800" b="1" dirty="0">
                <a:solidFill>
                  <a:srgbClr val="000000"/>
                </a:solidFill>
                <a:effectLst/>
                <a:latin typeface="Phetsarath OT" panose="02000500000000020004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lo-L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ສ້າງໂຮງຮຽນໃຫ້ໂດດເດັ່ນ ເນັ້ນຈັນຍາບັນຄູ ນຳຄວາມຮູ້ສູ່ນັກສຶກສາ ພາຊາດຈະເລີນ  </a:t>
            </a: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98FB47-42EE-1EF2-F649-5E80C7B38E00}"/>
              </a:ext>
            </a:extLst>
          </p:cNvPr>
          <p:cNvSpPr txBox="1"/>
          <p:nvPr/>
        </p:nvSpPr>
        <p:spPr>
          <a:xfrm>
            <a:off x="268671" y="2246751"/>
            <a:ext cx="11923329" cy="218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lo-LA" sz="2000" b="1" dirty="0">
                <a:solidFill>
                  <a:srgbClr val="0070C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ພາລະກິດ</a:t>
            </a:r>
            <a:r>
              <a:rPr lang="de-DE" sz="2000" b="1" dirty="0">
                <a:solidFill>
                  <a:srgbClr val="0070C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( Mission )</a:t>
            </a:r>
          </a:p>
          <a:p>
            <a:pPr lvl="0"/>
            <a:r>
              <a:rPr lang="lo-LA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1. ສົ່ງເສີມ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ການຮຽນການສອນ ແລະ ຝຶກອົບຮົບວິຊາຊີບ ໃຫ້ແກ່ນັກຮຽນ ລະດັບຊັ້ນກາງຫາລະດັບຊັ້ນສູງ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;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0"/>
            <a:r>
              <a:rPr lang="lo-LA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2. ສ້າງ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ໂຮງຮຽນໃຫ້ ເປັນແຫຼ່ງຮຽນຮູ້ ໃຫ່ແກ່ນັກຮຽນຮູ້ ປັນຍາຊົນ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ຜູ້ດ້ອຍໂອກາດ ແລະ ກຸ່ມຄົນເປົ້າໝາຍພາຍໃນເມືອງທີ່ກຳລັງພັດທະນາ 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;</a:t>
            </a:r>
          </a:p>
          <a:p>
            <a:pPr lvl="0"/>
            <a:r>
              <a:rPr lang="lo-LA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3. ຍົກ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ລະດັບຄວາມຮູ້ໃຫ້ຄູອາຈານ ໃຫ້ມີການຮຽນຮູ້ສີ່ການຮຽນການສອນທີ່ທັນສະໄໜໃຫ້ທັນຕາມຍຸກໃໜ່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lvl="0"/>
            <a:r>
              <a:rPr lang="lo-LA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3. ພັດທະນາ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ຄວາມຮູ້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ຄວາມສາມາດ ແລະ ຄຸນນະທຳຂອງຜູ້ຮຽນ ໃຫ້ໄດ້ມາດຖະຖານທຽບເທົ່າກັບຕະຫຼາດແຮງງານທັງພາຍໃນ ແລະ ຕ່າງປະເທດ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;</a:t>
            </a:r>
          </a:p>
          <a:p>
            <a:pPr lvl="0"/>
            <a:r>
              <a:rPr lang="lo-LA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4. ຜະລິດຕະ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ພັນແຮງງານດ້ານວິຊາຊີບທຸກລະດັບໃຫ້ມີຄຸນນະພາບ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;</a:t>
            </a:r>
          </a:p>
          <a:p>
            <a:pPr lvl="0"/>
            <a:r>
              <a:rPr lang="lo-LA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5. ຮ່ວມ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ມືພາຍໃນ ແລະ ຕ່າງປະເທດ</a:t>
            </a:r>
            <a:r>
              <a:rPr lang="en-US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</a:t>
            </a:r>
            <a:r>
              <a:rPr lang="lo-LA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ປະສານສົມກັບຜູ້ປະກອບການ ຊອກຫາຕະຫຼາດເພື່ອບໍລິການວິຊາຊີບ ແລະ ພັດທະນາວຽກງານອາຊີວະສຶກສາ.</a:t>
            </a:r>
            <a:endParaRPr lang="en-US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800A9D-D084-F875-A70E-A5E0490557B4}"/>
              </a:ext>
            </a:extLst>
          </p:cNvPr>
          <p:cNvSpPr txBox="1"/>
          <p:nvPr/>
        </p:nvSpPr>
        <p:spPr>
          <a:xfrm>
            <a:off x="220856" y="6044447"/>
            <a:ext cx="11582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/>
            <a:r>
              <a:rPr lang="lo-LA" sz="2400" b="1" dirty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ຂໍ້ແຂ່ງຂັນ</a:t>
            </a:r>
            <a:r>
              <a:rPr lang="lo-LA" sz="2400" b="1" dirty="0">
                <a:solidFill>
                  <a:schemeClr val="bg1"/>
                </a:solidFill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: </a:t>
            </a:r>
            <a:r>
              <a:rPr lang="lo-LA" sz="2400" dirty="0">
                <a:solidFill>
                  <a:schemeClr val="bg1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ທັກສະເດັ່ນ ເນັ້ນສີຂຽວ ປອດສິ່ງເສບຕິດ ແລະ ປອດປຣາສະຕິກທີ່ຊະຊາຍ</a:t>
            </a:r>
            <a:endParaRPr lang="en-US" sz="2400" dirty="0">
              <a:solidFill>
                <a:schemeClr val="bg1"/>
              </a:solidFill>
              <a:effectLst/>
              <a:latin typeface="Phetsarath OT" panose="02000500000000020004" pitchFamily="2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E6E198-56FD-9793-8A20-C45D78834A34}"/>
              </a:ext>
            </a:extLst>
          </p:cNvPr>
          <p:cNvSpPr txBox="1"/>
          <p:nvPr/>
        </p:nvSpPr>
        <p:spPr>
          <a:xfrm>
            <a:off x="268672" y="4461909"/>
            <a:ext cx="11923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o-LA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ຄ່ານິຍົມ</a:t>
            </a:r>
          </a:p>
          <a:p>
            <a:pPr lvl="0"/>
            <a:r>
              <a:rPr lang="lo-L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	</a:t>
            </a:r>
            <a:r>
              <a:rPr lang="lo-L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Phetsarath OT" panose="02000500000000020004" pitchFamily="2" charset="0"/>
              </a:rPr>
              <a:t>ສາຂາວິຊາຮຽນມີຄວາມແທດເໝາະກັບຕະຫຼາດແຮງງານ ຮຽນຈົບມາແລ້ວສາມາດປະກອບອາຊີບໄດ້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058CAB-1152-4BAB-0F0E-7A8D7B61CB83}"/>
              </a:ext>
            </a:extLst>
          </p:cNvPr>
          <p:cNvSpPr txBox="1"/>
          <p:nvPr/>
        </p:nvSpPr>
        <p:spPr>
          <a:xfrm>
            <a:off x="2885803" y="138481"/>
            <a:ext cx="9014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ວິໃສທັດ, ພາລະກິດ, ຄ່ານິຍົມ ແລະ ຂໍ້ແຂ່ງຂັນເປັນຕົວກຳນົດແນວທາງໃນການພັດທະນາດັ່ງນີ້: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2482ED-80C2-6E2A-A9A3-22A26FB15CF1}"/>
              </a:ext>
            </a:extLst>
          </p:cNvPr>
          <p:cNvSpPr txBox="1"/>
          <p:nvPr/>
        </p:nvSpPr>
        <p:spPr>
          <a:xfrm>
            <a:off x="64655" y="341846"/>
            <a:ext cx="1533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lo-LA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ພາກທີ </a:t>
            </a:r>
            <a:r>
              <a:rPr lang="pt-BR" sz="3200" b="1" dirty="0">
                <a:solidFill>
                  <a:schemeClr val="bg1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II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025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AE7587-3462-C240-520B-04014E5F62C1}"/>
              </a:ext>
            </a:extLst>
          </p:cNvPr>
          <p:cNvSpPr txBox="1"/>
          <p:nvPr/>
        </p:nvSpPr>
        <p:spPr>
          <a:xfrm>
            <a:off x="314036" y="2274838"/>
            <a:ext cx="11702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o-LA" sz="2500" b="1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ເປົ້າໝາຍລວມ.</a:t>
            </a:r>
            <a:endParaRPr lang="en-US" sz="2500" dirty="0">
              <a:solidFill>
                <a:srgbClr val="0070C0"/>
              </a:solidFill>
              <a:effectLst/>
              <a:latin typeface="Phetsarath OT" panose="02000500000000020004" pitchFamily="2" charset="0"/>
              <a:ea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Phetsarath OT" panose="02000500000000020004" pitchFamily="2" charset="0"/>
                <a:cs typeface="Phetsarath OT" panose="02000500000000020004" pitchFamily="2" charset="0"/>
              </a:rPr>
              <a:t>ຈັດຕັ້ງປະຕິບັດ​ຫຼັກ​​ສູດ​ໃນທຸກລະ­ດັບໃຫ້ມີຄວາມສອດຄ່ອງກັບຕະຫຼາດແຮງງານໃນປັດຈຸບັນ ແລະ ອະນາຄົດ.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ສ້າງນະວັດຕະກຳທີ່ຕອບສະໜອງໃຫ້ແກ່ການພັດທະນາເສດຖະກິດ-ສັງຄົມ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ພັດທະນາຄູ ແລະ ຜູ້ຮຽນໃຫ້ມີຄວາມຮູ້ ຄວາມສາມາດທາງດ້ານວິຊາສະເພາະໃຫ້ເປັນນັກວິຊາການມືອາຊີບ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ຂະຫຍາຍເຄືອຂ່າຍການຮ່ວມມືທາງດ້ານວິຊາການທັງພາຍໃນ ແລະ ຕ່າງປະເທດ.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ປັບປຸງພື້ນຖານໂຄງລ່າງ, ວັດຖຸອຸປະກອນໃຫ້ມີຄວາມທັນສະໄໝ ແລະ ພຽງພໍ.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ຂະ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ຫຍາຍ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ການ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ສຶກ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ສາ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ວິ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ຊາ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ຊີບໃຫ້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ຜູ້ດ້ອຍໂອກາດ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ເຂົ້າ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ຮຽນ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ຫຼັກ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ສູດ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ວິ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ຊາ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ຊີບລະ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ດັບ 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1, 2</a:t>
            </a: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,</a:t>
            </a:r>
            <a:r>
              <a:rPr lang="pt-BR" sz="2400" spc="-10" dirty="0" smtClean="0">
                <a:solidFill>
                  <a:srgbClr val="00206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3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 algn="thaiDist">
              <a:buFont typeface="+mj-lt"/>
              <a:buAutoNum type="arabicPeriod"/>
            </a:pPr>
            <a:r>
              <a:rPr lang="lo-LA" sz="24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ຂະຫຍາຍຮູບແບບການຈັດ ການຮຽນ- ການສອນແບບຄວບຄູ່ໃຫ້ໄດ້ທຸກສາຂາໃນພາກວິຊາອຸດສະຫາກຳ ແລະ ບໍລິການ.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770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AE7587-3462-C240-520B-04014E5F62C1}"/>
              </a:ext>
            </a:extLst>
          </p:cNvPr>
          <p:cNvSpPr txBox="1"/>
          <p:nvPr/>
        </p:nvSpPr>
        <p:spPr>
          <a:xfrm>
            <a:off x="609871" y="2382359"/>
            <a:ext cx="11702472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o-LA" sz="2500" b="1" dirty="0" smtClean="0">
                <a:solidFill>
                  <a:srgbClr val="0070C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ຈຸດປະສົງ.</a:t>
            </a:r>
            <a:endParaRPr lang="lo-LA" sz="2500" dirty="0">
              <a:solidFill>
                <a:srgbClr val="0070C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ສ້າງ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ກຳ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ລັງ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ແຮງ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ງານ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ໃຫ້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ຮູ້, 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ສາ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ມາດ, 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ຄຸນ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ສົມ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ບັດສິນ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ທຳ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ຕິ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ວັດ ແລະ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ຄ່າ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ນິ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ຍົມ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ຖືກ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ຕ້ອງ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ຮຽນ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ຮູ້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ຫຼອດ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ວິດ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ຮັກ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ກ້າວ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ໜ້າ ແລະ ກາຍ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ເປັນ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ກຳ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ລັງ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ແຮງ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ງານ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ຄຸນ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ພາບ; 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o-LA" sz="2400" dirty="0" smtClean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ຕອບ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ໜອງ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ກຳ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ລັງ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ແຮງ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ງານກັບ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ຕ້ອງ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ຊຸມຊົນ ແລະ ວິຊາຊີບ ໃນທ້ອງຖິ່ນ ກໍ່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ຄືຄວາມ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ຮຽກ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ຮ້ອງ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ຕ້ອງ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ຫຍາຍ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ຕົວ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ທາງ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ດ້ານ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ເສດ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ຖະ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ກິດ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ຂອງ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ເມືອງ, ແຂວງ  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ພ້ອມ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ຮັບໃຊ້ສັງຄົມໃຫ້ເປັນທີ່ຍອມຮັບ;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ສ້າງ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ຄວາມ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ເຂັ້ມ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ແຂງ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ໃຫ້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ແກ່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ບົບ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ບໍ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ລິ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ຫານ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ແລະ ຄຸ້ມ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ຄອງອາ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ສຶກ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ສາ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ທຸກ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ລະ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ດັບເພື່ອ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ຮັບ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ກັນໃຫ້ ການຄຸ້ມຄອງ ແລະ ການ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ນຳ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ໃຊ້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ຊັບ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ຍາ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ກອນ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ທີ່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ໃຫ້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ມີ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ປະ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ສິດ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ທິ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ພາບ ແລະ ປະ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ສິດ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ທິ</a:t>
            </a:r>
            <a:r>
              <a:rPr lang="pt-BR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​</a:t>
            </a:r>
            <a:r>
              <a:rPr lang="lo-LA" sz="2400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ຜົນ;</a:t>
            </a:r>
            <a:endParaRPr lang="en-US" sz="2400" dirty="0"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411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521DB3-F709-B83D-99E3-449CB1518DDA}"/>
              </a:ext>
            </a:extLst>
          </p:cNvPr>
          <p:cNvSpPr txBox="1"/>
          <p:nvPr/>
        </p:nvSpPr>
        <p:spPr>
          <a:xfrm>
            <a:off x="1031009" y="1422353"/>
            <a:ext cx="10054573" cy="453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thaiDist" hangingPunct="0">
              <a:lnSpc>
                <a:spcPct val="115000"/>
              </a:lnSpc>
              <a:spcAft>
                <a:spcPts val="1100"/>
              </a:spcAft>
            </a:pPr>
            <a:r>
              <a:rPr lang="lo-LA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ເພື່ອເປັນການແລກປ່ຽນບົດຮຽນດ້ານວິຊາການດ້ວຍການປັບປຸງຫລັກສູດໃຫ້ສອດຄ່ອງ ກັບວຽກງານຕົວຈິງ,ການຝຶກປະຕິບັດໃນຖານປະກອບການ, ການວາງສະແດງ ແລະ ໂຄສະນາຜະລິດຕະພັນ, ການຮັບສະໝັກວຽກ ເຊິ່ງເຮັດໃນຮູບແບບຕະຫລາດນັດຈັດຫາງານ ເຊິ່ງໃນໄລຍະຜ່ານມາໄດ້ມີການຮ່ວມມືກັບຖານປະກອບການ ທັງພາກລັດ ແລະ ເອກະຊົນຫລາຍກ່ວາ </a:t>
            </a:r>
            <a:r>
              <a:rPr lang="lo-LA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35</a:t>
            </a:r>
            <a:r>
              <a:rPr lang="lo-LA" sz="3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ແຫ່ງ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71C9042-598E-2D96-7BB2-1E427BCD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lo-LA" sz="4400" b="1" dirty="0">
                <a:solidFill>
                  <a:srgbClr val="00206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ການຮ່ວມມືກັບສະຖານປະກອບການ </a:t>
            </a:r>
            <a:endParaRPr lang="en-US" sz="4400" b="1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0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ການຮ່ວມມືກັບສະຖານປະກອບການ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9589CE9-292E-EDA1-9E37-419D78419E02}"/>
              </a:ext>
            </a:extLst>
          </p:cNvPr>
          <p:cNvGraphicFramePr/>
          <p:nvPr>
            <p:extLst/>
          </p:nvPr>
        </p:nvGraphicFramePr>
        <p:xfrm>
          <a:off x="847777" y="1363133"/>
          <a:ext cx="105897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79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32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Phetsarath OT" panose="02000500000000020004" pitchFamily="2" charset="0"/>
              </a:rPr>
              <a:t>ຄວາມສອດຄ່ອງ</a:t>
            </a:r>
            <a:endParaRPr lang="en-US" sz="3200" dirty="0">
              <a:solidFill>
                <a:srgbClr val="00206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CA923D-5AB7-1A0D-974C-2CF0ACCA9F0F}"/>
              </a:ext>
            </a:extLst>
          </p:cNvPr>
          <p:cNvSpPr txBox="1"/>
          <p:nvPr/>
        </p:nvSpPr>
        <p:spPr>
          <a:xfrm>
            <a:off x="1104900" y="1424826"/>
            <a:ext cx="1041944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lo-LA" sz="36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Phetsarath OT" panose="02000500000000020004" pitchFamily="2" charset="0"/>
              </a:rPr>
              <a:t>	</a:t>
            </a:r>
            <a:r>
              <a:rPr lang="lo-LA" sz="3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ໃນການສ້າງ ແລະ ປັບປຸງຫຼັກສູດ  ເພື່ອໃຫ້ມີ</a:t>
            </a:r>
            <a:r>
              <a:rPr lang="lo-LA" sz="32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Phetsarath OT" panose="02000500000000020004" pitchFamily="2" charset="0"/>
              </a:rPr>
              <a:t>ຄວາມສອດຄ່ອງກັັບຕະຫລາດແຮງງານໃນທ້ອງຖີ່ນ,  ຄວາມຕ້ອງການທາງດ້ານທັກສະສີມືໃນຕະຫລາດແຮງງານພາຍໃນ ແຂວງ </a:t>
            </a:r>
            <a:r>
              <a:rPr lang="lo-LA" sz="3200" kern="0" dirty="0">
                <a:solidFill>
                  <a:srgbClr val="002060"/>
                </a:solidFill>
                <a:effectLst/>
                <a:latin typeface="DokChampa" panose="020B0604020202020204" pitchFamily="34" charset="-34"/>
                <a:ea typeface="Calibri" panose="020F0502020204030204" pitchFamily="34" charset="0"/>
                <a:cs typeface="Phetsarath OT" panose="02000500000000020004" pitchFamily="2" charset="0"/>
              </a:rPr>
              <a:t>ໃນການສ້າງ</a:t>
            </a:r>
            <a:r>
              <a:rPr lang="lo-LA" sz="3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200" kern="0" dirty="0">
                <a:solidFill>
                  <a:srgbClr val="002060"/>
                </a:solidFill>
                <a:effectLst/>
                <a:latin typeface="DokChampa" panose="020B0604020202020204" pitchFamily="34" charset="-34"/>
                <a:ea typeface="Calibri" panose="020F0502020204030204" pitchFamily="34" charset="0"/>
                <a:cs typeface="Phetsarath OT" panose="02000500000000020004" pitchFamily="2" charset="0"/>
              </a:rPr>
              <a:t>ແລະ</a:t>
            </a:r>
            <a:r>
              <a:rPr lang="lo-LA" sz="3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200" kern="0" dirty="0">
                <a:solidFill>
                  <a:srgbClr val="002060"/>
                </a:solidFill>
                <a:effectLst/>
                <a:latin typeface="DokChampa" panose="020B0604020202020204" pitchFamily="34" charset="-34"/>
                <a:ea typeface="Calibri" panose="020F0502020204030204" pitchFamily="34" charset="0"/>
                <a:cs typeface="Phetsarath OT" panose="02000500000000020004" pitchFamily="2" charset="0"/>
              </a:rPr>
              <a:t>ປັບປຸງຫຼັກສູດ</a:t>
            </a:r>
            <a:r>
              <a:rPr lang="lo-LA" sz="3200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ສອດຄ່ອງໃນການພັດທະນາ</a:t>
            </a:r>
            <a:r>
              <a:rPr lang="lo-L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ເສດຖະກິດ</a:t>
            </a:r>
            <a:r>
              <a:rPr lang="ar-S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-</a:t>
            </a:r>
            <a:r>
              <a:rPr lang="lo-L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ສັງຄົມ ຂອງແຂວງຕາມທ່າແຮງ ແລະ ຄວາມຕ້ອງການຂອງຕະຫຼາດແຮງງານ ໃນ</a:t>
            </a:r>
            <a:r>
              <a:rPr lang="lo-LA" sz="3200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ຂົງເຂດ</a:t>
            </a:r>
            <a:r>
              <a:rPr lang="lo-LA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Phetsarath OT" panose="02000500000000020004" pitchFamily="2" charset="0"/>
              </a:rPr>
              <a:t>ອຸດສາຫະກຳ</a:t>
            </a:r>
            <a:r>
              <a:rPr lang="lo-LA" sz="3200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ພາຍ</a:t>
            </a:r>
            <a:r>
              <a:rPr lang="lo-L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ໃນ</a:t>
            </a:r>
            <a:r>
              <a:rPr lang="lo-LA" sz="3200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ແຂວງຫຼວງພະບາງ </a:t>
            </a:r>
            <a:r>
              <a:rPr lang="lo-L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ເຊັ່ນ: </a:t>
            </a:r>
            <a:r>
              <a:rPr lang="lo-LA" sz="3200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ເຂດພັດທະນາບ້ານໃຫ້ກາຍຕົວເມືອງນ້ອຍ (ກຸ່ມພັດທະນານໍ້າຖ້ວມ) </a:t>
            </a:r>
            <a:r>
              <a:rPr lang="lo-L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ຂອງ</a:t>
            </a:r>
            <a:r>
              <a:rPr lang="lo-LA" sz="3200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ແຂວງຫຼວງພະບາງ </a:t>
            </a:r>
            <a:r>
              <a:rPr lang="lo-LA" sz="32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Phetsarath OT" panose="02000500000000020004" pitchFamily="2" charset="0"/>
              </a:rPr>
              <a:t>. </a:t>
            </a:r>
          </a:p>
          <a:p>
            <a:pPr algn="thaiDist"/>
            <a:endParaRPr lang="lo-LA" sz="2400" kern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Phetsarath OT" panose="02000500000000020004" pitchFamily="2" charset="0"/>
            </a:endParaRPr>
          </a:p>
          <a:p>
            <a:pPr algn="thaiDist"/>
            <a:r>
              <a:rPr lang="lo-LA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Phetsarath OT" panose="02000500000000020004" pitchFamily="2" charset="0"/>
              </a:rPr>
              <a:t>	</a:t>
            </a:r>
            <a:endParaRPr lang="lo-LA" sz="20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Phetsarath OT" panose="02000500000000020004" pitchFamily="2" charset="0"/>
            </a:endParaRPr>
          </a:p>
          <a:p>
            <a:pPr algn="thaiDist"/>
            <a:r>
              <a:rPr lang="lo-LA" sz="3200" kern="0" dirty="0">
                <a:solidFill>
                  <a:srgbClr val="002060"/>
                </a:solidFill>
                <a:effectLst/>
                <a:latin typeface="DokChampa" panose="020B0604020202020204" pitchFamily="34" charset="-34"/>
                <a:ea typeface="Calibri" panose="020F0502020204030204" pitchFamily="34" charset="0"/>
                <a:cs typeface="Phetsarath OT" panose="02000500000000020004" pitchFamily="2" charset="0"/>
              </a:rPr>
              <a:t>	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6207" y="2390122"/>
            <a:ext cx="4636654" cy="2219691"/>
          </a:xfrm>
        </p:spPr>
        <p:txBody>
          <a:bodyPr>
            <a:normAutofit/>
          </a:bodyPr>
          <a:lstStyle/>
          <a:p>
            <a:pPr marL="318770" algn="ctr"/>
            <a:r>
              <a:rPr lang="lo-LA" sz="36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ວຽກ</a:t>
            </a:r>
            <a:r>
              <a:rPr lang="pt-BR" sz="36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6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ກິດຈະກຳ</a:t>
            </a:r>
            <a:r>
              <a:rPr lang="pt-BR" sz="36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/</a:t>
            </a:r>
            <a:r>
              <a:rPr lang="lo-LA" sz="36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ບຸ</a:t>
            </a:r>
            <a:r>
              <a:rPr lang="pt-BR" sz="36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6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ລິ</a:t>
            </a:r>
            <a:r>
              <a:rPr lang="pt-BR" sz="36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6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ມະ</a:t>
            </a:r>
            <a:r>
              <a:rPr lang="pt-BR" sz="3600" b="1" spc="-10" dirty="0">
                <a:solidFill>
                  <a:srgbClr val="0070C0"/>
                </a:solidFill>
                <a:effectLst/>
                <a:latin typeface="Phetsarath OT" panose="02000500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​</a:t>
            </a:r>
            <a:r>
              <a:rPr lang="lo-LA" sz="36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hetsarath OT" panose="02000500000000020004" pitchFamily="2" charset="0"/>
              </a:rPr>
              <a:t>ສິດ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62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2050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Gothic</vt:lpstr>
      <vt:lpstr>Angsana New</vt:lpstr>
      <vt:lpstr>Arial</vt:lpstr>
      <vt:lpstr>Calibri</vt:lpstr>
      <vt:lpstr>Calibri Light</vt:lpstr>
      <vt:lpstr>DokChampa</vt:lpstr>
      <vt:lpstr>Phetsarath OT</vt:lpstr>
      <vt:lpstr>Times New Roman</vt:lpstr>
      <vt:lpstr>Wingdings</vt:lpstr>
      <vt:lpstr>Office Theme</vt:lpstr>
      <vt:lpstr>PowerPoint Presentation</vt:lpstr>
      <vt:lpstr> ພາກສະເໜີ I ສະພາບລວມ</vt:lpstr>
      <vt:lpstr>ວິໃສທັດ ( Vision )  ສ້າງໂຮງຮຽນໃຫ້ໂດດເດັ່ນ ເນັ້ນຈັນຍາບັນຄູ ນຳຄວາມຮູ້ສູ່ນັກສຶກສາ ພາຊາດຈະເລີນ  </vt:lpstr>
      <vt:lpstr>PowerPoint Presentation</vt:lpstr>
      <vt:lpstr>PowerPoint Presentation</vt:lpstr>
      <vt:lpstr>ການຮ່ວມມືກັບສະຖານປະກອບການ </vt:lpstr>
      <vt:lpstr>ການຮ່ວມມືກັບສະຖານປະກອບການ</vt:lpstr>
      <vt:lpstr>ຄວາມສອດຄ່ອງ</vt:lpstr>
      <vt:lpstr>ວຽກ​ກິດຈະກຳ/ບຸ​ລິ​ມະ​ສິດ</vt:lpstr>
      <vt:lpstr>ວຽກ​ກິດຈະກຳ/ບຸ​ລິ​ມະ​ສິດ</vt:lpstr>
      <vt:lpstr>ວຽກ​ກິດຈະກຳ/ບຸ​ລິ​ມະ​ສິດ</vt:lpstr>
      <vt:lpstr>ວຽກ​ກິດຈະກຳ/ບຸ​ລິ​ມະ​ສິດ</vt:lpstr>
      <vt:lpstr>ວຽກ​ກິດຈະກຳ/ບຸ​ລິ​ມະ​ສິດ</vt:lpstr>
      <vt:lpstr>ຄາດຄະເນ ຜົນໄດ້ຮັບ</vt:lpstr>
      <vt:lpstr> ສະຫຼູບລວມ</vt:lpstr>
      <vt:lpstr> ສະຫຼູບລວມ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ArXiong</dc:creator>
  <cp:lastModifiedBy>ArXiong</cp:lastModifiedBy>
  <cp:revision>1</cp:revision>
  <dcterms:created xsi:type="dcterms:W3CDTF">2024-10-28T04:53:10Z</dcterms:created>
  <dcterms:modified xsi:type="dcterms:W3CDTF">2024-10-28T04:53:47Z</dcterms:modified>
</cp:coreProperties>
</file>